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7010400" cy="9296400"/>
  <p:embeddedFontLst>
    <p:embeddedFont>
      <p:font typeface="Permanent Marker" panose="020B0604020202020204" charset="0"/>
      <p:regular r:id="rId1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38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1.fntdata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lIns="93162" tIns="93162" rIns="93162" bIns="93162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1102531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761314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28557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954390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970305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905352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183370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686866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097263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100681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622663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992766"/>
            <a:ext cx="8520600" cy="27369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474833"/>
            <a:ext cx="8520600" cy="26181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4202966"/>
            <a:ext cx="8520600" cy="1734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867800"/>
            <a:ext cx="8520600" cy="11223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593366"/>
            <a:ext cx="8520600" cy="763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593366"/>
            <a:ext cx="8520600" cy="763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593366"/>
            <a:ext cx="8520600" cy="763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600200"/>
            <a:ext cx="6367800" cy="54543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66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965433"/>
            <a:ext cx="3837000" cy="49269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5640766"/>
            <a:ext cx="5998800" cy="8067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593366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/>
          <p:nvPr/>
        </p:nvSpPr>
        <p:spPr>
          <a:xfrm>
            <a:off x="29300" y="125"/>
            <a:ext cx="9144000" cy="6858000"/>
          </a:xfrm>
          <a:prstGeom prst="rect">
            <a:avLst/>
          </a:prstGeom>
          <a:noFill/>
          <a:ln w="381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5" name="Shape 55"/>
          <p:cNvSpPr txBox="1"/>
          <p:nvPr/>
        </p:nvSpPr>
        <p:spPr>
          <a:xfrm>
            <a:off x="14100" y="14100"/>
            <a:ext cx="9144000" cy="507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3000">
                <a:latin typeface="Permanent Marker"/>
                <a:ea typeface="Permanent Marker"/>
                <a:cs typeface="Permanent Marker"/>
                <a:sym typeface="Permanent Marker"/>
              </a:rPr>
              <a:t>Technology Vocabulary</a:t>
            </a:r>
          </a:p>
        </p:txBody>
      </p:sp>
      <p:sp>
        <p:nvSpPr>
          <p:cNvPr id="56" name="Shape 56"/>
          <p:cNvSpPr txBox="1"/>
          <p:nvPr/>
        </p:nvSpPr>
        <p:spPr>
          <a:xfrm>
            <a:off x="359850" y="1707600"/>
            <a:ext cx="8424300" cy="5150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600"/>
              <a:t>The term used for saving a website to your favorites so that you don’t have to go through the redundant process of typing in the URL each time you visit a website</a:t>
            </a:r>
          </a:p>
          <a:p>
            <a:pPr marL="457200" lvl="0" indent="-457200" rtl="0">
              <a:spcBef>
                <a:spcPts val="0"/>
              </a:spcBef>
              <a:buSzPct val="100000"/>
              <a:buAutoNum type="alphaLcPeriod"/>
            </a:pPr>
            <a:r>
              <a:rPr lang="en" sz="3600"/>
              <a:t>Format</a:t>
            </a:r>
          </a:p>
          <a:p>
            <a:pPr marL="457200" lvl="0" indent="-457200" rtl="0">
              <a:spcBef>
                <a:spcPts val="0"/>
              </a:spcBef>
              <a:buSzPct val="100000"/>
              <a:buAutoNum type="alphaLcPeriod"/>
            </a:pPr>
            <a:r>
              <a:rPr lang="en" sz="3600"/>
              <a:t>Process</a:t>
            </a:r>
          </a:p>
          <a:p>
            <a:pPr marL="457200" lvl="0" indent="-457200" rtl="0">
              <a:spcBef>
                <a:spcPts val="0"/>
              </a:spcBef>
              <a:buSzPct val="100000"/>
              <a:buAutoNum type="alphaLcPeriod"/>
            </a:pPr>
            <a:r>
              <a:rPr lang="en" sz="3600"/>
              <a:t>Bookmark</a:t>
            </a:r>
          </a:p>
          <a:p>
            <a:pPr marL="457200" lvl="0" indent="-457200">
              <a:spcBef>
                <a:spcPts val="0"/>
              </a:spcBef>
              <a:buSzPct val="100000"/>
              <a:buAutoNum type="alphaLcPeriod"/>
            </a:pPr>
            <a:r>
              <a:rPr lang="en" sz="3600"/>
              <a:t>Cursor</a:t>
            </a:r>
          </a:p>
        </p:txBody>
      </p:sp>
      <p:sp>
        <p:nvSpPr>
          <p:cNvPr id="57" name="Shape 57"/>
          <p:cNvSpPr txBox="1"/>
          <p:nvPr/>
        </p:nvSpPr>
        <p:spPr>
          <a:xfrm>
            <a:off x="77550" y="642150"/>
            <a:ext cx="9017100" cy="945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800"/>
              <a:t>Directions: make your selection by moving the yellow circle over the answer choice letter. </a:t>
            </a:r>
          </a:p>
        </p:txBody>
      </p:sp>
      <p:sp>
        <p:nvSpPr>
          <p:cNvPr id="58" name="Shape 58"/>
          <p:cNvSpPr/>
          <p:nvPr/>
        </p:nvSpPr>
        <p:spPr>
          <a:xfrm>
            <a:off x="945425" y="1030200"/>
            <a:ext cx="677400" cy="677400"/>
          </a:xfrm>
          <a:prstGeom prst="ellipse">
            <a:avLst/>
          </a:prstGeom>
          <a:noFill/>
          <a:ln w="38100" cap="flat" cmpd="sng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/>
          <p:nvPr/>
        </p:nvSpPr>
        <p:spPr>
          <a:xfrm>
            <a:off x="29300" y="125"/>
            <a:ext cx="9144000" cy="6858000"/>
          </a:xfrm>
          <a:prstGeom prst="rect">
            <a:avLst/>
          </a:prstGeom>
          <a:noFill/>
          <a:ln w="381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6" name="Shape 136"/>
          <p:cNvSpPr txBox="1"/>
          <p:nvPr/>
        </p:nvSpPr>
        <p:spPr>
          <a:xfrm>
            <a:off x="14100" y="14100"/>
            <a:ext cx="9144000" cy="507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3000">
                <a:solidFill>
                  <a:srgbClr val="073763"/>
                </a:solidFill>
                <a:latin typeface="Permanent Marker"/>
                <a:ea typeface="Permanent Marker"/>
                <a:cs typeface="Permanent Marker"/>
                <a:sym typeface="Permanent Marker"/>
              </a:rPr>
              <a:t>Technology Vocabulary</a:t>
            </a:r>
          </a:p>
        </p:txBody>
      </p:sp>
      <p:sp>
        <p:nvSpPr>
          <p:cNvPr id="137" name="Shape 137"/>
          <p:cNvSpPr txBox="1"/>
          <p:nvPr/>
        </p:nvSpPr>
        <p:spPr>
          <a:xfrm>
            <a:off x="359850" y="1707600"/>
            <a:ext cx="8424300" cy="5150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/>
              <a:t>The small images that appear on a computer or tablet screen are </a:t>
            </a:r>
          </a:p>
          <a:p>
            <a:pPr marL="457200" lvl="0" indent="-457200" rtl="0">
              <a:spcBef>
                <a:spcPts val="0"/>
              </a:spcBef>
              <a:buSzPct val="100000"/>
              <a:buAutoNum type="alphaLcPeriod"/>
            </a:pPr>
            <a:r>
              <a:rPr lang="en" sz="3600"/>
              <a:t>Shortcuts</a:t>
            </a:r>
          </a:p>
          <a:p>
            <a:pPr marL="457200" lvl="0" indent="-457200" rtl="0">
              <a:spcBef>
                <a:spcPts val="0"/>
              </a:spcBef>
              <a:buSzPct val="100000"/>
              <a:buAutoNum type="alphaLcPeriod"/>
            </a:pPr>
            <a:r>
              <a:rPr lang="en" sz="3600"/>
              <a:t>Points</a:t>
            </a:r>
          </a:p>
          <a:p>
            <a:pPr marL="457200" lvl="0" indent="-457200" rtl="0">
              <a:spcBef>
                <a:spcPts val="0"/>
              </a:spcBef>
              <a:buSzPct val="100000"/>
              <a:buAutoNum type="alphaLcPeriod"/>
            </a:pPr>
            <a:r>
              <a:rPr lang="en" sz="3600"/>
              <a:t>Sources</a:t>
            </a:r>
          </a:p>
          <a:p>
            <a:pPr marL="457200" lvl="0" indent="-457200" rtl="0">
              <a:spcBef>
                <a:spcPts val="0"/>
              </a:spcBef>
              <a:buSzPct val="100000"/>
              <a:buAutoNum type="alphaLcPeriod"/>
            </a:pPr>
            <a:r>
              <a:rPr lang="en" sz="3600"/>
              <a:t>Cursor</a:t>
            </a:r>
          </a:p>
        </p:txBody>
      </p:sp>
      <p:sp>
        <p:nvSpPr>
          <p:cNvPr id="138" name="Shape 138"/>
          <p:cNvSpPr txBox="1"/>
          <p:nvPr/>
        </p:nvSpPr>
        <p:spPr>
          <a:xfrm>
            <a:off x="77550" y="642150"/>
            <a:ext cx="9017100" cy="945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/>
              <a:t>Directions: make your selection by moving the yellow circle over the answer choice letter. </a:t>
            </a:r>
          </a:p>
        </p:txBody>
      </p:sp>
      <p:sp>
        <p:nvSpPr>
          <p:cNvPr id="139" name="Shape 139"/>
          <p:cNvSpPr/>
          <p:nvPr/>
        </p:nvSpPr>
        <p:spPr>
          <a:xfrm>
            <a:off x="945425" y="1030200"/>
            <a:ext cx="677400" cy="677400"/>
          </a:xfrm>
          <a:prstGeom prst="ellipse">
            <a:avLst/>
          </a:prstGeom>
          <a:noFill/>
          <a:ln w="38100" cap="flat" cmpd="sng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/>
        </p:nvSpPr>
        <p:spPr>
          <a:xfrm>
            <a:off x="29300" y="125"/>
            <a:ext cx="9144000" cy="6858000"/>
          </a:xfrm>
          <a:prstGeom prst="rect">
            <a:avLst/>
          </a:prstGeom>
          <a:noFill/>
          <a:ln w="381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4" name="Shape 64"/>
          <p:cNvSpPr txBox="1"/>
          <p:nvPr/>
        </p:nvSpPr>
        <p:spPr>
          <a:xfrm>
            <a:off x="14100" y="14100"/>
            <a:ext cx="9144000" cy="507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3000">
                <a:latin typeface="Permanent Marker"/>
                <a:ea typeface="Permanent Marker"/>
                <a:cs typeface="Permanent Marker"/>
                <a:sym typeface="Permanent Marker"/>
              </a:rPr>
              <a:t>Technology Vocabulary</a:t>
            </a:r>
          </a:p>
        </p:txBody>
      </p:sp>
      <p:sp>
        <p:nvSpPr>
          <p:cNvPr id="65" name="Shape 65"/>
          <p:cNvSpPr txBox="1"/>
          <p:nvPr/>
        </p:nvSpPr>
        <p:spPr>
          <a:xfrm>
            <a:off x="359850" y="1707600"/>
            <a:ext cx="8424300" cy="5150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/>
              <a:t>The term used for formatting a website URL on text or a shape or image.</a:t>
            </a:r>
          </a:p>
          <a:p>
            <a:pPr marL="457200" lvl="0" indent="-457200" rtl="0">
              <a:spcBef>
                <a:spcPts val="0"/>
              </a:spcBef>
              <a:buSzPct val="100000"/>
              <a:buAutoNum type="alphaLcPeriod"/>
            </a:pPr>
            <a:r>
              <a:rPr lang="en" sz="3600"/>
              <a:t>Icon</a:t>
            </a:r>
          </a:p>
          <a:p>
            <a:pPr marL="457200" lvl="0" indent="-457200" rtl="0">
              <a:spcBef>
                <a:spcPts val="0"/>
              </a:spcBef>
              <a:buSzPct val="100000"/>
              <a:buAutoNum type="alphaLcPeriod"/>
            </a:pPr>
            <a:r>
              <a:rPr lang="en" sz="3600"/>
              <a:t>Hyperlink</a:t>
            </a:r>
          </a:p>
          <a:p>
            <a:pPr marL="457200" lvl="0" indent="-457200" rtl="0">
              <a:spcBef>
                <a:spcPts val="0"/>
              </a:spcBef>
              <a:buSzPct val="100000"/>
              <a:buAutoNum type="alphaLcPeriod"/>
            </a:pPr>
            <a:r>
              <a:rPr lang="en" sz="3600"/>
              <a:t>Software</a:t>
            </a:r>
          </a:p>
          <a:p>
            <a:pPr marL="457200" lvl="0" indent="-457200" rtl="0">
              <a:spcBef>
                <a:spcPts val="0"/>
              </a:spcBef>
              <a:buSzPct val="100000"/>
              <a:buAutoNum type="alphaLcPeriod"/>
            </a:pPr>
            <a:r>
              <a:rPr lang="en" sz="3600"/>
              <a:t>Keyboard</a:t>
            </a:r>
          </a:p>
        </p:txBody>
      </p:sp>
      <p:sp>
        <p:nvSpPr>
          <p:cNvPr id="66" name="Shape 66"/>
          <p:cNvSpPr txBox="1"/>
          <p:nvPr/>
        </p:nvSpPr>
        <p:spPr>
          <a:xfrm>
            <a:off x="77550" y="642150"/>
            <a:ext cx="9017100" cy="945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/>
              <a:t>Directions: make your selection by moving the yellow circle over the answer choice letter. </a:t>
            </a:r>
          </a:p>
        </p:txBody>
      </p:sp>
      <p:sp>
        <p:nvSpPr>
          <p:cNvPr id="67" name="Shape 67"/>
          <p:cNvSpPr/>
          <p:nvPr/>
        </p:nvSpPr>
        <p:spPr>
          <a:xfrm>
            <a:off x="945425" y="1030200"/>
            <a:ext cx="677400" cy="677400"/>
          </a:xfrm>
          <a:prstGeom prst="ellipse">
            <a:avLst/>
          </a:prstGeom>
          <a:noFill/>
          <a:ln w="38100" cap="flat" cmpd="sng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/>
          <p:nvPr/>
        </p:nvSpPr>
        <p:spPr>
          <a:xfrm>
            <a:off x="29300" y="125"/>
            <a:ext cx="9144000" cy="6858000"/>
          </a:xfrm>
          <a:prstGeom prst="rect">
            <a:avLst/>
          </a:prstGeom>
          <a:noFill/>
          <a:ln w="381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3" name="Shape 73"/>
          <p:cNvSpPr txBox="1"/>
          <p:nvPr/>
        </p:nvSpPr>
        <p:spPr>
          <a:xfrm>
            <a:off x="14100" y="14100"/>
            <a:ext cx="9144000" cy="507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3000">
                <a:latin typeface="Permanent Marker"/>
                <a:ea typeface="Permanent Marker"/>
                <a:cs typeface="Permanent Marker"/>
                <a:sym typeface="Permanent Marker"/>
              </a:rPr>
              <a:t>Technology Vocabulary</a:t>
            </a:r>
          </a:p>
        </p:txBody>
      </p:sp>
      <p:sp>
        <p:nvSpPr>
          <p:cNvPr id="74" name="Shape 74"/>
          <p:cNvSpPr txBox="1"/>
          <p:nvPr/>
        </p:nvSpPr>
        <p:spPr>
          <a:xfrm>
            <a:off x="359850" y="1707600"/>
            <a:ext cx="8424300" cy="5150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/>
              <a:t>Some common ones of these are Chrome, Safari, and Firefox. They are used to navigate the internet.</a:t>
            </a:r>
          </a:p>
          <a:p>
            <a:pPr marL="457200" lvl="0" indent="-457200" rtl="0">
              <a:spcBef>
                <a:spcPts val="0"/>
              </a:spcBef>
              <a:buSzPct val="100000"/>
              <a:buAutoNum type="alphaLcPeriod"/>
            </a:pPr>
            <a:r>
              <a:rPr lang="en" sz="3600"/>
              <a:t>Audio</a:t>
            </a:r>
          </a:p>
          <a:p>
            <a:pPr marL="457200" lvl="0" indent="-457200" rtl="0">
              <a:spcBef>
                <a:spcPts val="0"/>
              </a:spcBef>
              <a:buSzPct val="100000"/>
              <a:buAutoNum type="alphaLcPeriod"/>
            </a:pPr>
            <a:r>
              <a:rPr lang="en" sz="3600"/>
              <a:t>Cursor</a:t>
            </a:r>
          </a:p>
          <a:p>
            <a:pPr marL="457200" lvl="0" indent="-457200" rtl="0">
              <a:spcBef>
                <a:spcPts val="0"/>
              </a:spcBef>
              <a:buSzPct val="100000"/>
              <a:buAutoNum type="alphaLcPeriod"/>
            </a:pPr>
            <a:r>
              <a:rPr lang="en" sz="3600"/>
              <a:t>Spreadsheet</a:t>
            </a:r>
          </a:p>
          <a:p>
            <a:pPr marL="457200" lvl="0" indent="-457200" rtl="0">
              <a:spcBef>
                <a:spcPts val="0"/>
              </a:spcBef>
              <a:buSzPct val="100000"/>
              <a:buAutoNum type="alphaLcPeriod"/>
            </a:pPr>
            <a:r>
              <a:rPr lang="en" sz="3600"/>
              <a:t>Browser</a:t>
            </a:r>
          </a:p>
        </p:txBody>
      </p:sp>
      <p:sp>
        <p:nvSpPr>
          <p:cNvPr id="75" name="Shape 75"/>
          <p:cNvSpPr txBox="1"/>
          <p:nvPr/>
        </p:nvSpPr>
        <p:spPr>
          <a:xfrm>
            <a:off x="77550" y="642150"/>
            <a:ext cx="9017100" cy="945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/>
              <a:t>Directions: make your selection by moving the yellow circle over the answer choice letter. </a:t>
            </a:r>
          </a:p>
        </p:txBody>
      </p:sp>
      <p:sp>
        <p:nvSpPr>
          <p:cNvPr id="76" name="Shape 76"/>
          <p:cNvSpPr/>
          <p:nvPr/>
        </p:nvSpPr>
        <p:spPr>
          <a:xfrm>
            <a:off x="945425" y="1030200"/>
            <a:ext cx="677400" cy="677400"/>
          </a:xfrm>
          <a:prstGeom prst="ellipse">
            <a:avLst/>
          </a:prstGeom>
          <a:noFill/>
          <a:ln w="38100" cap="flat" cmpd="sng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/>
          <p:nvPr/>
        </p:nvSpPr>
        <p:spPr>
          <a:xfrm>
            <a:off x="29300" y="125"/>
            <a:ext cx="9144000" cy="6858000"/>
          </a:xfrm>
          <a:prstGeom prst="rect">
            <a:avLst/>
          </a:prstGeom>
          <a:noFill/>
          <a:ln w="381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2" name="Shape 82"/>
          <p:cNvSpPr txBox="1"/>
          <p:nvPr/>
        </p:nvSpPr>
        <p:spPr>
          <a:xfrm>
            <a:off x="14100" y="14100"/>
            <a:ext cx="9144000" cy="507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3000">
                <a:latin typeface="Permanent Marker"/>
                <a:ea typeface="Permanent Marker"/>
                <a:cs typeface="Permanent Marker"/>
                <a:sym typeface="Permanent Marker"/>
              </a:rPr>
              <a:t>Technology Vocabulary</a:t>
            </a:r>
          </a:p>
        </p:txBody>
      </p:sp>
      <p:sp>
        <p:nvSpPr>
          <p:cNvPr id="83" name="Shape 83"/>
          <p:cNvSpPr txBox="1"/>
          <p:nvPr/>
        </p:nvSpPr>
        <p:spPr>
          <a:xfrm>
            <a:off x="359850" y="1707600"/>
            <a:ext cx="8424300" cy="5150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/>
              <a:t>Researchers use these when typing their query into a search engine</a:t>
            </a:r>
          </a:p>
          <a:p>
            <a:pPr marL="457200" lvl="0" indent="-457200" rtl="0">
              <a:spcBef>
                <a:spcPts val="0"/>
              </a:spcBef>
              <a:buSzPct val="100000"/>
              <a:buAutoNum type="alphaLcPeriod"/>
            </a:pPr>
            <a:r>
              <a:rPr lang="en" sz="3600"/>
              <a:t>Keywords</a:t>
            </a:r>
          </a:p>
          <a:p>
            <a:pPr marL="457200" lvl="0" indent="-457200" rtl="0">
              <a:spcBef>
                <a:spcPts val="0"/>
              </a:spcBef>
              <a:buSzPct val="100000"/>
              <a:buAutoNum type="alphaLcPeriod"/>
            </a:pPr>
            <a:r>
              <a:rPr lang="en" sz="3600"/>
              <a:t>Value</a:t>
            </a:r>
          </a:p>
          <a:p>
            <a:pPr marL="457200" lvl="0" indent="-457200" rtl="0">
              <a:spcBef>
                <a:spcPts val="0"/>
              </a:spcBef>
              <a:buSzPct val="100000"/>
              <a:buAutoNum type="alphaLcPeriod"/>
            </a:pPr>
            <a:r>
              <a:rPr lang="en" sz="3600"/>
              <a:t>Source</a:t>
            </a:r>
          </a:p>
          <a:p>
            <a:pPr marL="457200" lvl="0" indent="-457200" rtl="0">
              <a:spcBef>
                <a:spcPts val="0"/>
              </a:spcBef>
              <a:buSzPct val="100000"/>
              <a:buAutoNum type="alphaLcPeriod"/>
            </a:pPr>
            <a:r>
              <a:rPr lang="en" sz="3600"/>
              <a:t>Document</a:t>
            </a:r>
          </a:p>
        </p:txBody>
      </p:sp>
      <p:sp>
        <p:nvSpPr>
          <p:cNvPr id="84" name="Shape 84"/>
          <p:cNvSpPr txBox="1"/>
          <p:nvPr/>
        </p:nvSpPr>
        <p:spPr>
          <a:xfrm>
            <a:off x="77550" y="642150"/>
            <a:ext cx="9017100" cy="945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/>
              <a:t>Directions: make your selection by moving the yellow circle over the answer choice letter. </a:t>
            </a:r>
          </a:p>
        </p:txBody>
      </p:sp>
      <p:sp>
        <p:nvSpPr>
          <p:cNvPr id="85" name="Shape 85"/>
          <p:cNvSpPr/>
          <p:nvPr/>
        </p:nvSpPr>
        <p:spPr>
          <a:xfrm>
            <a:off x="945425" y="1030200"/>
            <a:ext cx="677400" cy="677400"/>
          </a:xfrm>
          <a:prstGeom prst="ellipse">
            <a:avLst/>
          </a:prstGeom>
          <a:noFill/>
          <a:ln w="38100" cap="flat" cmpd="sng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/>
          <p:nvPr/>
        </p:nvSpPr>
        <p:spPr>
          <a:xfrm>
            <a:off x="29300" y="125"/>
            <a:ext cx="9144000" cy="6858000"/>
          </a:xfrm>
          <a:prstGeom prst="rect">
            <a:avLst/>
          </a:prstGeom>
          <a:noFill/>
          <a:ln w="381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1" name="Shape 91"/>
          <p:cNvSpPr txBox="1"/>
          <p:nvPr/>
        </p:nvSpPr>
        <p:spPr>
          <a:xfrm>
            <a:off x="14100" y="14100"/>
            <a:ext cx="9144000" cy="507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3000">
                <a:latin typeface="Permanent Marker"/>
                <a:ea typeface="Permanent Marker"/>
                <a:cs typeface="Permanent Marker"/>
                <a:sym typeface="Permanent Marker"/>
              </a:rPr>
              <a:t>Technology Vocabulary</a:t>
            </a:r>
          </a:p>
        </p:txBody>
      </p:sp>
      <p:sp>
        <p:nvSpPr>
          <p:cNvPr id="92" name="Shape 92"/>
          <p:cNvSpPr txBox="1"/>
          <p:nvPr/>
        </p:nvSpPr>
        <p:spPr>
          <a:xfrm>
            <a:off x="359850" y="1707600"/>
            <a:ext cx="8424300" cy="5150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/>
              <a:t>When a presentation has both audio and video it is said to be this</a:t>
            </a:r>
          </a:p>
          <a:p>
            <a:pPr marL="457200" lvl="0" indent="-457200" rtl="0">
              <a:spcBef>
                <a:spcPts val="0"/>
              </a:spcBef>
              <a:buSzPct val="100000"/>
              <a:buAutoNum type="alphaLcPeriod"/>
            </a:pPr>
            <a:r>
              <a:rPr lang="en" sz="3600"/>
              <a:t>Multimedia</a:t>
            </a:r>
          </a:p>
          <a:p>
            <a:pPr marL="457200" lvl="0" indent="-457200" rtl="0">
              <a:spcBef>
                <a:spcPts val="0"/>
              </a:spcBef>
              <a:buSzPct val="100000"/>
              <a:buAutoNum type="alphaLcPeriod"/>
            </a:pPr>
            <a:r>
              <a:rPr lang="en" sz="3600"/>
              <a:t>Data</a:t>
            </a:r>
          </a:p>
          <a:p>
            <a:pPr marL="457200" lvl="0" indent="-457200" rtl="0">
              <a:spcBef>
                <a:spcPts val="0"/>
              </a:spcBef>
              <a:buSzPct val="100000"/>
              <a:buAutoNum type="alphaLcPeriod"/>
            </a:pPr>
            <a:r>
              <a:rPr lang="en" sz="3600"/>
              <a:t>Process</a:t>
            </a:r>
          </a:p>
          <a:p>
            <a:pPr marL="457200" lvl="0" indent="-457200" rtl="0">
              <a:spcBef>
                <a:spcPts val="0"/>
              </a:spcBef>
              <a:buSzPct val="100000"/>
              <a:buAutoNum type="alphaLcPeriod"/>
            </a:pPr>
            <a:r>
              <a:rPr lang="en" sz="3600"/>
              <a:t>Internet</a:t>
            </a:r>
          </a:p>
        </p:txBody>
      </p:sp>
      <p:sp>
        <p:nvSpPr>
          <p:cNvPr id="93" name="Shape 93"/>
          <p:cNvSpPr txBox="1"/>
          <p:nvPr/>
        </p:nvSpPr>
        <p:spPr>
          <a:xfrm>
            <a:off x="77550" y="642150"/>
            <a:ext cx="9017100" cy="945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/>
              <a:t>Directions: make your selection by moving the yellow circle over the answer choice letter. </a:t>
            </a:r>
          </a:p>
        </p:txBody>
      </p:sp>
      <p:sp>
        <p:nvSpPr>
          <p:cNvPr id="94" name="Shape 94"/>
          <p:cNvSpPr/>
          <p:nvPr/>
        </p:nvSpPr>
        <p:spPr>
          <a:xfrm>
            <a:off x="945425" y="1030200"/>
            <a:ext cx="677400" cy="677400"/>
          </a:xfrm>
          <a:prstGeom prst="ellipse">
            <a:avLst/>
          </a:prstGeom>
          <a:noFill/>
          <a:ln w="38100" cap="flat" cmpd="sng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/>
          <p:nvPr/>
        </p:nvSpPr>
        <p:spPr>
          <a:xfrm>
            <a:off x="29300" y="125"/>
            <a:ext cx="9144000" cy="6858000"/>
          </a:xfrm>
          <a:prstGeom prst="rect">
            <a:avLst/>
          </a:prstGeom>
          <a:noFill/>
          <a:ln w="381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0" name="Shape 100"/>
          <p:cNvSpPr txBox="1"/>
          <p:nvPr/>
        </p:nvSpPr>
        <p:spPr>
          <a:xfrm>
            <a:off x="14100" y="14100"/>
            <a:ext cx="9144000" cy="507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3000">
                <a:latin typeface="Permanent Marker"/>
                <a:ea typeface="Permanent Marker"/>
                <a:cs typeface="Permanent Marker"/>
                <a:sym typeface="Permanent Marker"/>
              </a:rPr>
              <a:t>Technology Vocabulary</a:t>
            </a:r>
          </a:p>
        </p:txBody>
      </p:sp>
      <p:sp>
        <p:nvSpPr>
          <p:cNvPr id="101" name="Shape 101"/>
          <p:cNvSpPr txBox="1"/>
          <p:nvPr/>
        </p:nvSpPr>
        <p:spPr>
          <a:xfrm>
            <a:off x="359850" y="1707600"/>
            <a:ext cx="8424300" cy="5150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/>
              <a:t>The information processed or stored by a computer is called</a:t>
            </a:r>
          </a:p>
          <a:p>
            <a:pPr marL="457200" lvl="0" indent="-457200" rtl="0">
              <a:spcBef>
                <a:spcPts val="0"/>
              </a:spcBef>
              <a:buSzPct val="100000"/>
              <a:buAutoNum type="alphaLcPeriod"/>
            </a:pPr>
            <a:r>
              <a:rPr lang="en" sz="3600"/>
              <a:t>Grid</a:t>
            </a:r>
          </a:p>
          <a:p>
            <a:pPr marL="457200" lvl="0" indent="-457200" rtl="0">
              <a:spcBef>
                <a:spcPts val="0"/>
              </a:spcBef>
              <a:buSzPct val="100000"/>
              <a:buAutoNum type="alphaLcPeriod"/>
            </a:pPr>
            <a:r>
              <a:rPr lang="en" sz="3600"/>
              <a:t>Setting</a:t>
            </a:r>
          </a:p>
          <a:p>
            <a:pPr marL="457200" lvl="0" indent="-457200" rtl="0">
              <a:spcBef>
                <a:spcPts val="0"/>
              </a:spcBef>
              <a:buSzPct val="100000"/>
              <a:buAutoNum type="alphaLcPeriod"/>
            </a:pPr>
            <a:r>
              <a:rPr lang="en" sz="3600"/>
              <a:t>Data</a:t>
            </a:r>
          </a:p>
          <a:p>
            <a:pPr marL="457200" lvl="0" indent="-457200" rtl="0">
              <a:spcBef>
                <a:spcPts val="0"/>
              </a:spcBef>
              <a:buSzPct val="100000"/>
              <a:buAutoNum type="alphaLcPeriod"/>
            </a:pPr>
            <a:r>
              <a:rPr lang="en" sz="3600"/>
              <a:t>Tag</a:t>
            </a:r>
          </a:p>
        </p:txBody>
      </p:sp>
      <p:sp>
        <p:nvSpPr>
          <p:cNvPr id="102" name="Shape 102"/>
          <p:cNvSpPr txBox="1"/>
          <p:nvPr/>
        </p:nvSpPr>
        <p:spPr>
          <a:xfrm>
            <a:off x="77550" y="642150"/>
            <a:ext cx="9017100" cy="945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/>
              <a:t>Directions: make your selection by moving the yellow circle over the answer choice letter. </a:t>
            </a:r>
          </a:p>
        </p:txBody>
      </p:sp>
      <p:sp>
        <p:nvSpPr>
          <p:cNvPr id="103" name="Shape 103"/>
          <p:cNvSpPr/>
          <p:nvPr/>
        </p:nvSpPr>
        <p:spPr>
          <a:xfrm>
            <a:off x="945425" y="1030200"/>
            <a:ext cx="677400" cy="677400"/>
          </a:xfrm>
          <a:prstGeom prst="ellipse">
            <a:avLst/>
          </a:prstGeom>
          <a:noFill/>
          <a:ln w="38100" cap="flat" cmpd="sng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/>
          <p:nvPr/>
        </p:nvSpPr>
        <p:spPr>
          <a:xfrm>
            <a:off x="29300" y="125"/>
            <a:ext cx="9144000" cy="6858000"/>
          </a:xfrm>
          <a:prstGeom prst="rect">
            <a:avLst/>
          </a:prstGeom>
          <a:noFill/>
          <a:ln w="381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9" name="Shape 109"/>
          <p:cNvSpPr txBox="1"/>
          <p:nvPr/>
        </p:nvSpPr>
        <p:spPr>
          <a:xfrm>
            <a:off x="14100" y="14100"/>
            <a:ext cx="9144000" cy="507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3000">
                <a:latin typeface="Permanent Marker"/>
                <a:ea typeface="Permanent Marker"/>
                <a:cs typeface="Permanent Marker"/>
                <a:sym typeface="Permanent Marker"/>
              </a:rPr>
              <a:t>Technology Vocabulary</a:t>
            </a:r>
          </a:p>
        </p:txBody>
      </p:sp>
      <p:sp>
        <p:nvSpPr>
          <p:cNvPr id="110" name="Shape 110"/>
          <p:cNvSpPr txBox="1"/>
          <p:nvPr/>
        </p:nvSpPr>
        <p:spPr>
          <a:xfrm>
            <a:off x="359850" y="1707600"/>
            <a:ext cx="8424300" cy="5150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/>
              <a:t>When we want to take information from somewhere else and put it onto our computer we have to ________ it</a:t>
            </a:r>
          </a:p>
          <a:p>
            <a:pPr marL="457200" lvl="0" indent="-457200" rtl="0">
              <a:spcBef>
                <a:spcPts val="0"/>
              </a:spcBef>
              <a:buSzPct val="100000"/>
              <a:buAutoNum type="alphaLcPeriod"/>
            </a:pPr>
            <a:r>
              <a:rPr lang="en" sz="3600"/>
              <a:t>Grid</a:t>
            </a:r>
          </a:p>
          <a:p>
            <a:pPr marL="457200" lvl="0" indent="-457200" rtl="0">
              <a:spcBef>
                <a:spcPts val="0"/>
              </a:spcBef>
              <a:buSzPct val="100000"/>
              <a:buAutoNum type="alphaLcPeriod"/>
            </a:pPr>
            <a:r>
              <a:rPr lang="en" sz="3600"/>
              <a:t>Write</a:t>
            </a:r>
          </a:p>
          <a:p>
            <a:pPr marL="457200" lvl="0" indent="-457200" rtl="0">
              <a:spcBef>
                <a:spcPts val="0"/>
              </a:spcBef>
              <a:buSzPct val="100000"/>
              <a:buAutoNum type="alphaLcPeriod"/>
            </a:pPr>
            <a:r>
              <a:rPr lang="en" sz="3600"/>
              <a:t>Support</a:t>
            </a:r>
          </a:p>
          <a:p>
            <a:pPr marL="457200" lvl="0" indent="-457200" rtl="0">
              <a:spcBef>
                <a:spcPts val="0"/>
              </a:spcBef>
              <a:buSzPct val="100000"/>
              <a:buAutoNum type="alphaLcPeriod"/>
            </a:pPr>
            <a:r>
              <a:rPr lang="en" sz="3600"/>
              <a:t>Download</a:t>
            </a:r>
          </a:p>
        </p:txBody>
      </p:sp>
      <p:sp>
        <p:nvSpPr>
          <p:cNvPr id="111" name="Shape 111"/>
          <p:cNvSpPr txBox="1"/>
          <p:nvPr/>
        </p:nvSpPr>
        <p:spPr>
          <a:xfrm>
            <a:off x="77550" y="642150"/>
            <a:ext cx="9017100" cy="945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/>
              <a:t>Directions: make your selection by moving the yellow circle over the answer choice letter. </a:t>
            </a:r>
          </a:p>
        </p:txBody>
      </p:sp>
      <p:sp>
        <p:nvSpPr>
          <p:cNvPr id="112" name="Shape 112"/>
          <p:cNvSpPr/>
          <p:nvPr/>
        </p:nvSpPr>
        <p:spPr>
          <a:xfrm>
            <a:off x="945425" y="1030200"/>
            <a:ext cx="677400" cy="677400"/>
          </a:xfrm>
          <a:prstGeom prst="ellipse">
            <a:avLst/>
          </a:prstGeom>
          <a:noFill/>
          <a:ln w="38100" cap="flat" cmpd="sng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/>
          <p:nvPr/>
        </p:nvSpPr>
        <p:spPr>
          <a:xfrm>
            <a:off x="29300" y="125"/>
            <a:ext cx="9144000" cy="6858000"/>
          </a:xfrm>
          <a:prstGeom prst="rect">
            <a:avLst/>
          </a:prstGeom>
          <a:noFill/>
          <a:ln w="381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8" name="Shape 118"/>
          <p:cNvSpPr txBox="1"/>
          <p:nvPr/>
        </p:nvSpPr>
        <p:spPr>
          <a:xfrm>
            <a:off x="14100" y="14100"/>
            <a:ext cx="9144000" cy="507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3000">
                <a:latin typeface="Permanent Marker"/>
                <a:ea typeface="Permanent Marker"/>
                <a:cs typeface="Permanent Marker"/>
                <a:sym typeface="Permanent Marker"/>
              </a:rPr>
              <a:t>Technology Vocabulary</a:t>
            </a:r>
          </a:p>
        </p:txBody>
      </p:sp>
      <p:sp>
        <p:nvSpPr>
          <p:cNvPr id="119" name="Shape 119"/>
          <p:cNvSpPr txBox="1"/>
          <p:nvPr/>
        </p:nvSpPr>
        <p:spPr>
          <a:xfrm>
            <a:off x="359850" y="1707600"/>
            <a:ext cx="8424300" cy="5150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/>
              <a:t>A computer uses these as a visual representation of a program, files, or software</a:t>
            </a:r>
          </a:p>
          <a:p>
            <a:pPr marL="457200" lvl="0" indent="-457200" rtl="0">
              <a:spcBef>
                <a:spcPts val="0"/>
              </a:spcBef>
              <a:buSzPct val="100000"/>
              <a:buAutoNum type="alphaLcPeriod"/>
            </a:pPr>
            <a:r>
              <a:rPr lang="en" sz="3600"/>
              <a:t>Audio</a:t>
            </a:r>
          </a:p>
          <a:p>
            <a:pPr marL="457200" lvl="0" indent="-457200" rtl="0">
              <a:spcBef>
                <a:spcPts val="0"/>
              </a:spcBef>
              <a:buSzPct val="100000"/>
              <a:buAutoNum type="alphaLcPeriod"/>
            </a:pPr>
            <a:r>
              <a:rPr lang="en" sz="3600"/>
              <a:t>Web</a:t>
            </a:r>
          </a:p>
          <a:p>
            <a:pPr marL="457200" lvl="0" indent="-457200" rtl="0">
              <a:spcBef>
                <a:spcPts val="0"/>
              </a:spcBef>
              <a:buSzPct val="100000"/>
              <a:buAutoNum type="alphaLcPeriod"/>
            </a:pPr>
            <a:r>
              <a:rPr lang="en" sz="3600"/>
              <a:t>Icon</a:t>
            </a:r>
          </a:p>
          <a:p>
            <a:pPr marL="457200" lvl="0" indent="-457200" rtl="0">
              <a:spcBef>
                <a:spcPts val="0"/>
              </a:spcBef>
              <a:buSzPct val="100000"/>
              <a:buAutoNum type="alphaLcPeriod"/>
            </a:pPr>
            <a:r>
              <a:rPr lang="en" sz="3600"/>
              <a:t>Word</a:t>
            </a:r>
          </a:p>
        </p:txBody>
      </p:sp>
      <p:sp>
        <p:nvSpPr>
          <p:cNvPr id="120" name="Shape 120"/>
          <p:cNvSpPr txBox="1"/>
          <p:nvPr/>
        </p:nvSpPr>
        <p:spPr>
          <a:xfrm>
            <a:off x="77550" y="642150"/>
            <a:ext cx="9017100" cy="945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/>
              <a:t>Directions: make your selection by moving the yellow circle over the answer choice letter. </a:t>
            </a:r>
          </a:p>
        </p:txBody>
      </p:sp>
      <p:sp>
        <p:nvSpPr>
          <p:cNvPr id="121" name="Shape 121"/>
          <p:cNvSpPr/>
          <p:nvPr/>
        </p:nvSpPr>
        <p:spPr>
          <a:xfrm>
            <a:off x="945425" y="1030200"/>
            <a:ext cx="677400" cy="677400"/>
          </a:xfrm>
          <a:prstGeom prst="ellipse">
            <a:avLst/>
          </a:prstGeom>
          <a:noFill/>
          <a:ln w="38100" cap="flat" cmpd="sng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/>
          <p:nvPr/>
        </p:nvSpPr>
        <p:spPr>
          <a:xfrm>
            <a:off x="29300" y="125"/>
            <a:ext cx="9144000" cy="6858000"/>
          </a:xfrm>
          <a:prstGeom prst="rect">
            <a:avLst/>
          </a:prstGeom>
          <a:noFill/>
          <a:ln w="381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7" name="Shape 127"/>
          <p:cNvSpPr txBox="1"/>
          <p:nvPr/>
        </p:nvSpPr>
        <p:spPr>
          <a:xfrm>
            <a:off x="14100" y="14100"/>
            <a:ext cx="9144000" cy="507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3000">
                <a:latin typeface="Permanent Marker"/>
                <a:ea typeface="Permanent Marker"/>
                <a:cs typeface="Permanent Marker"/>
                <a:sym typeface="Permanent Marker"/>
              </a:rPr>
              <a:t>Technology Vocabulary</a:t>
            </a:r>
          </a:p>
        </p:txBody>
      </p:sp>
      <p:sp>
        <p:nvSpPr>
          <p:cNvPr id="128" name="Shape 128"/>
          <p:cNvSpPr txBox="1"/>
          <p:nvPr/>
        </p:nvSpPr>
        <p:spPr>
          <a:xfrm>
            <a:off x="359850" y="1707600"/>
            <a:ext cx="8424300" cy="5150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/>
              <a:t>When you first start up a brand new computer, all of the settings are set to factory _______</a:t>
            </a:r>
          </a:p>
          <a:p>
            <a:pPr marL="457200" lvl="0" indent="-457200" rtl="0">
              <a:spcBef>
                <a:spcPts val="0"/>
              </a:spcBef>
              <a:buSzPct val="100000"/>
              <a:buAutoNum type="alphaLcPeriod"/>
            </a:pPr>
            <a:r>
              <a:rPr lang="en" sz="3600"/>
              <a:t>Audio</a:t>
            </a:r>
          </a:p>
          <a:p>
            <a:pPr marL="457200" lvl="0" indent="-457200" rtl="0">
              <a:spcBef>
                <a:spcPts val="0"/>
              </a:spcBef>
              <a:buSzPct val="100000"/>
              <a:buAutoNum type="alphaLcPeriod"/>
            </a:pPr>
            <a:r>
              <a:rPr lang="en" sz="3600"/>
              <a:t>Default</a:t>
            </a:r>
          </a:p>
          <a:p>
            <a:pPr marL="457200" lvl="0" indent="-457200" rtl="0">
              <a:spcBef>
                <a:spcPts val="0"/>
              </a:spcBef>
              <a:buSzPct val="100000"/>
              <a:buAutoNum type="alphaLcPeriod"/>
            </a:pPr>
            <a:r>
              <a:rPr lang="en" sz="3600"/>
              <a:t>Icon</a:t>
            </a:r>
          </a:p>
          <a:p>
            <a:pPr marL="457200" lvl="0" indent="-457200" rtl="0">
              <a:spcBef>
                <a:spcPts val="0"/>
              </a:spcBef>
              <a:buSzPct val="100000"/>
              <a:buAutoNum type="alphaLcPeriod"/>
            </a:pPr>
            <a:r>
              <a:rPr lang="en" sz="3600"/>
              <a:t>Cursor</a:t>
            </a:r>
          </a:p>
        </p:txBody>
      </p:sp>
      <p:sp>
        <p:nvSpPr>
          <p:cNvPr id="129" name="Shape 129"/>
          <p:cNvSpPr txBox="1"/>
          <p:nvPr/>
        </p:nvSpPr>
        <p:spPr>
          <a:xfrm>
            <a:off x="77550" y="642150"/>
            <a:ext cx="9017100" cy="945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/>
              <a:t>Directions: make your selection by moving the yellow circle over the answer choice letter. </a:t>
            </a:r>
          </a:p>
        </p:txBody>
      </p:sp>
      <p:sp>
        <p:nvSpPr>
          <p:cNvPr id="130" name="Shape 130"/>
          <p:cNvSpPr/>
          <p:nvPr/>
        </p:nvSpPr>
        <p:spPr>
          <a:xfrm>
            <a:off x="945425" y="1030200"/>
            <a:ext cx="677400" cy="677400"/>
          </a:xfrm>
          <a:prstGeom prst="ellipse">
            <a:avLst/>
          </a:prstGeom>
          <a:noFill/>
          <a:ln w="38100" cap="flat" cmpd="sng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391</Words>
  <Application>Microsoft Office PowerPoint</Application>
  <PresentationFormat>On-screen Show (4:3)</PresentationFormat>
  <Paragraphs>70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Permanent Marker</vt:lpstr>
      <vt:lpstr>simple-light-2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lwashington</dc:creator>
  <cp:lastModifiedBy>LWashington</cp:lastModifiedBy>
  <cp:revision>1</cp:revision>
  <cp:lastPrinted>2017-06-08T15:15:35Z</cp:lastPrinted>
  <dcterms:modified xsi:type="dcterms:W3CDTF">2017-06-08T15:16:06Z</dcterms:modified>
</cp:coreProperties>
</file>